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62" r:id="rId6"/>
    <p:sldId id="263" r:id="rId7"/>
    <p:sldId id="258" r:id="rId8"/>
    <p:sldId id="257" r:id="rId9"/>
    <p:sldId id="259" r:id="rId10"/>
    <p:sldId id="260" r:id="rId11"/>
    <p:sldId id="261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6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F:\Amanda%20Work\1422\QIC%20Monthly%20Data%20Report%20tables%207-16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F:\Amanda%20Work\1422\QIC%20Monthly%20Data%20Report%20tables%207-16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F:\Amanda%20Work\1422\QIC%20Monthly%20Data%20Report%20tables%207-16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F:\Amanda%20Work\1422\QIC%20Monthly%20Data%20Report%20tables%207-16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F:\Amanda%20Work\1422\QIC%20Monthly%20Data%20Report%20tables%207-16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F:\Amanda%20Work\1422\QIC%20Monthly%20Data%20Report%20tables%207-16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F:\Amanda%20Work\1422\QIC%20Monthly%20Data%20Report%20tables%207-16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b="1"/>
              <a:t>QIC</a:t>
            </a:r>
            <a:r>
              <a:rPr lang="en-US" sz="1100" b="1" baseline="0"/>
              <a:t> Average - HTN Prevalence</a:t>
            </a:r>
            <a:endParaRPr lang="en-US" sz="11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QICAverage!$A$3:$A$5</c:f>
              <c:numCache>
                <c:formatCode>mmm\-yy</c:formatCode>
                <c:ptCount val="3"/>
                <c:pt idx="0">
                  <c:v>42476</c:v>
                </c:pt>
                <c:pt idx="1">
                  <c:v>42506</c:v>
                </c:pt>
                <c:pt idx="2">
                  <c:v>42537</c:v>
                </c:pt>
              </c:numCache>
            </c:numRef>
          </c:cat>
          <c:val>
            <c:numRef>
              <c:f>QICAverage!$E$3:$E$5</c:f>
              <c:numCache>
                <c:formatCode>0.00%</c:formatCode>
                <c:ptCount val="3"/>
                <c:pt idx="0">
                  <c:v>0.42803250145095761</c:v>
                </c:pt>
                <c:pt idx="1">
                  <c:v>0.43187567762920132</c:v>
                </c:pt>
                <c:pt idx="2">
                  <c:v>0.44285081894643646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53066536"/>
        <c:axId val="353063792"/>
      </c:lineChart>
      <c:dateAx>
        <c:axId val="35306653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3063792"/>
        <c:crosses val="autoZero"/>
        <c:auto val="0"/>
        <c:lblOffset val="100"/>
        <c:baseTimeUnit val="months"/>
        <c:majorUnit val="1"/>
        <c:majorTimeUnit val="months"/>
      </c:dateAx>
      <c:valAx>
        <c:axId val="353063792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800"/>
                  <a:t>%</a:t>
                </a:r>
                <a:r>
                  <a:rPr lang="en-US" sz="800" baseline="0"/>
                  <a:t> of patients with HTN dx</a:t>
                </a:r>
                <a:endParaRPr lang="en-US" sz="800"/>
              </a:p>
            </c:rich>
          </c:tx>
          <c:layout>
            <c:manualLayout>
              <c:xMode val="edge"/>
              <c:yMode val="edge"/>
              <c:x val="8.9285714285714281E-3"/>
              <c:y val="0.250108069080992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3066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2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b="1"/>
              <a:t>QIC Average - PreDM Pre-Visit</a:t>
            </a:r>
            <a:r>
              <a:rPr lang="en-US" sz="1100" b="1" baseline="0"/>
              <a:t> Planning</a:t>
            </a:r>
            <a:endParaRPr lang="en-US" sz="1100" b="1"/>
          </a:p>
        </c:rich>
      </c:tx>
      <c:layout>
        <c:manualLayout>
          <c:xMode val="edge"/>
          <c:yMode val="edge"/>
          <c:x val="0.27959022763800295"/>
          <c:y val="1.42602468856706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QICAverage!$A$66:$A$68</c:f>
              <c:numCache>
                <c:formatCode>mmm\-yy</c:formatCode>
                <c:ptCount val="3"/>
                <c:pt idx="0">
                  <c:v>42476</c:v>
                </c:pt>
                <c:pt idx="1">
                  <c:v>42506</c:v>
                </c:pt>
                <c:pt idx="2">
                  <c:v>42537</c:v>
                </c:pt>
              </c:numCache>
            </c:numRef>
          </c:cat>
          <c:val>
            <c:numRef>
              <c:f>QICAverage!$E$66:$E$68</c:f>
              <c:numCache>
                <c:formatCode>0.00%</c:formatCode>
                <c:ptCount val="3"/>
                <c:pt idx="0">
                  <c:v>0.25714285714285712</c:v>
                </c:pt>
                <c:pt idx="1">
                  <c:v>0.45714285714285713</c:v>
                </c:pt>
                <c:pt idx="2">
                  <c:v>0.52307692307692311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40266360"/>
        <c:axId val="240264008"/>
      </c:lineChart>
      <c:dateAx>
        <c:axId val="24026636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0264008"/>
        <c:crosses val="autoZero"/>
        <c:auto val="0"/>
        <c:lblOffset val="100"/>
        <c:baseTimeUnit val="months"/>
        <c:majorUnit val="1"/>
        <c:majorTimeUnit val="months"/>
      </c:dateAx>
      <c:valAx>
        <c:axId val="24026400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800"/>
                  <a:t>% PreDM sample with PVP</a:t>
                </a:r>
                <a:r>
                  <a:rPr lang="en-US" sz="800" baseline="0"/>
                  <a:t> documented</a:t>
                </a:r>
                <a:endParaRPr lang="en-US" sz="800"/>
              </a:p>
            </c:rich>
          </c:tx>
          <c:layout>
            <c:manualLayout>
              <c:xMode val="edge"/>
              <c:yMode val="edge"/>
              <c:x val="1.1931377667796155E-2"/>
              <c:y val="0.19643920512410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0266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2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b="1"/>
              <a:t>QIC Average - PreDM Goal Setting</a:t>
            </a:r>
          </a:p>
        </c:rich>
      </c:tx>
      <c:layout>
        <c:manualLayout>
          <c:xMode val="edge"/>
          <c:yMode val="edge"/>
          <c:x val="0.30662163473233228"/>
          <c:y val="1.44144116877043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QICAverage!$A$66:$A$68</c:f>
              <c:numCache>
                <c:formatCode>mmm\-yy</c:formatCode>
                <c:ptCount val="3"/>
                <c:pt idx="0">
                  <c:v>42476</c:v>
                </c:pt>
                <c:pt idx="1">
                  <c:v>42506</c:v>
                </c:pt>
                <c:pt idx="2">
                  <c:v>42537</c:v>
                </c:pt>
              </c:numCache>
            </c:numRef>
          </c:cat>
          <c:val>
            <c:numRef>
              <c:f>QICAverage!$I$66:$I$68</c:f>
              <c:numCache>
                <c:formatCode>0.00%</c:formatCode>
                <c:ptCount val="3"/>
                <c:pt idx="0">
                  <c:v>0.2857142857142857</c:v>
                </c:pt>
                <c:pt idx="1">
                  <c:v>0.38571428571428573</c:v>
                </c:pt>
                <c:pt idx="2">
                  <c:v>0.61538461538461542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40269496"/>
        <c:axId val="240268320"/>
      </c:lineChart>
      <c:dateAx>
        <c:axId val="24026949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0268320"/>
        <c:crosses val="autoZero"/>
        <c:auto val="0"/>
        <c:lblOffset val="100"/>
        <c:baseTimeUnit val="months"/>
        <c:majorUnit val="1"/>
        <c:majorTimeUnit val="months"/>
      </c:dateAx>
      <c:valAx>
        <c:axId val="24026832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800"/>
                  <a:t>% PreDM sample with goal setting</a:t>
                </a:r>
              </a:p>
            </c:rich>
          </c:tx>
          <c:layout>
            <c:manualLayout>
              <c:xMode val="edge"/>
              <c:yMode val="edge"/>
              <c:x val="1.4880973304705622E-2"/>
              <c:y val="0.237217329981824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0269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2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b="1"/>
              <a:t>QIC Average - PreDM Nutrition</a:t>
            </a:r>
            <a:r>
              <a:rPr lang="en-US" sz="1100" b="1" baseline="0"/>
              <a:t> Review</a:t>
            </a:r>
            <a:endParaRPr lang="en-US" sz="1100" b="1"/>
          </a:p>
        </c:rich>
      </c:tx>
      <c:layout>
        <c:manualLayout>
          <c:xMode val="edge"/>
          <c:yMode val="edge"/>
          <c:x val="0.27947522530333585"/>
          <c:y val="1.4519053494900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QICAverage!$A$66:$A$68</c:f>
              <c:numCache>
                <c:formatCode>mmm\-yy</c:formatCode>
                <c:ptCount val="3"/>
                <c:pt idx="0">
                  <c:v>42476</c:v>
                </c:pt>
                <c:pt idx="1">
                  <c:v>42506</c:v>
                </c:pt>
                <c:pt idx="2">
                  <c:v>42537</c:v>
                </c:pt>
              </c:numCache>
            </c:numRef>
          </c:cat>
          <c:val>
            <c:numRef>
              <c:f>QICAverage!$M$66:$M$68</c:f>
              <c:numCache>
                <c:formatCode>0.00%</c:formatCode>
                <c:ptCount val="3"/>
                <c:pt idx="0">
                  <c:v>0.54285714285714282</c:v>
                </c:pt>
                <c:pt idx="1">
                  <c:v>0.6</c:v>
                </c:pt>
                <c:pt idx="2">
                  <c:v>0.58461538461538465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40265576"/>
        <c:axId val="240265968"/>
      </c:lineChart>
      <c:dateAx>
        <c:axId val="24026557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0265968"/>
        <c:crosses val="autoZero"/>
        <c:auto val="0"/>
        <c:lblOffset val="100"/>
        <c:baseTimeUnit val="months"/>
        <c:majorUnit val="1"/>
        <c:majorTimeUnit val="months"/>
      </c:dateAx>
      <c:valAx>
        <c:axId val="240265968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800"/>
                  <a:t>% PreDM sample</a:t>
                </a:r>
                <a:r>
                  <a:rPr lang="en-US" sz="800" baseline="0"/>
                  <a:t> with ntr review</a:t>
                </a:r>
                <a:endParaRPr lang="en-US" sz="800"/>
              </a:p>
            </c:rich>
          </c:tx>
          <c:layout>
            <c:manualLayout>
              <c:xMode val="edge"/>
              <c:yMode val="edge"/>
              <c:x val="1.4981294615062124E-2"/>
              <c:y val="0.245787759637641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0265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2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b="1"/>
              <a:t>QIC Average - PreDM Lifestyle Change Referral</a:t>
            </a:r>
          </a:p>
        </c:rich>
      </c:tx>
      <c:layout>
        <c:manualLayout>
          <c:xMode val="edge"/>
          <c:yMode val="edge"/>
          <c:x val="0.24115958397389292"/>
          <c:y val="1.4519053494900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QICAverage!$A$66:$A$68</c:f>
              <c:numCache>
                <c:formatCode>mmm\-yy</c:formatCode>
                <c:ptCount val="3"/>
                <c:pt idx="0">
                  <c:v>42476</c:v>
                </c:pt>
                <c:pt idx="1">
                  <c:v>42506</c:v>
                </c:pt>
                <c:pt idx="2">
                  <c:v>42537</c:v>
                </c:pt>
              </c:numCache>
            </c:numRef>
          </c:cat>
          <c:val>
            <c:numRef>
              <c:f>QICAverage!$Q$66:$Q$68</c:f>
              <c:numCache>
                <c:formatCode>0.00%</c:formatCode>
                <c:ptCount val="3"/>
                <c:pt idx="0">
                  <c:v>2.8571428571428571E-2</c:v>
                </c:pt>
                <c:pt idx="1">
                  <c:v>0.14285714285714285</c:v>
                </c:pt>
                <c:pt idx="2">
                  <c:v>0.13846153846153847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40267144"/>
        <c:axId val="240263616"/>
      </c:lineChart>
      <c:dateAx>
        <c:axId val="24026714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0263616"/>
        <c:crosses val="autoZero"/>
        <c:auto val="0"/>
        <c:lblOffset val="100"/>
        <c:baseTimeUnit val="months"/>
        <c:majorUnit val="1"/>
        <c:majorTimeUnit val="months"/>
      </c:dateAx>
      <c:valAx>
        <c:axId val="24026361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800"/>
                  <a:t>% PreDM sample with LSC referral</a:t>
                </a:r>
              </a:p>
            </c:rich>
          </c:tx>
          <c:layout>
            <c:manualLayout>
              <c:xMode val="edge"/>
              <c:yMode val="edge"/>
              <c:x val="1.1747446549118202E-2"/>
              <c:y val="0.235757418245534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0267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2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Aspire HTN Goal Setting</a:t>
            </a:r>
          </a:p>
        </c:rich>
      </c:tx>
      <c:layout>
        <c:manualLayout>
          <c:xMode val="edge"/>
          <c:yMode val="edge"/>
          <c:x val="0.33952305417658057"/>
          <c:y val="9.55794863844387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AspireWNY!$A$35:$A$37</c:f>
              <c:numCache>
                <c:formatCode>mmm\-yy</c:formatCode>
                <c:ptCount val="3"/>
                <c:pt idx="0">
                  <c:v>42476</c:v>
                </c:pt>
                <c:pt idx="1">
                  <c:v>42506</c:v>
                </c:pt>
                <c:pt idx="2">
                  <c:v>42537</c:v>
                </c:pt>
              </c:numCache>
            </c:numRef>
          </c:cat>
          <c:val>
            <c:numRef>
              <c:f>AspireWNY!$I$35:$I$37</c:f>
              <c:numCache>
                <c:formatCode>0.00%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1727160"/>
        <c:axId val="351727552"/>
      </c:lineChart>
      <c:dateAx>
        <c:axId val="35172716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727552"/>
        <c:crosses val="autoZero"/>
        <c:auto val="0"/>
        <c:lblOffset val="100"/>
        <c:baseTimeUnit val="months"/>
        <c:majorUnit val="1"/>
        <c:majorTimeUnit val="months"/>
      </c:dateAx>
      <c:valAx>
        <c:axId val="35172755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 of HTN sample with goal setting</a:t>
                </a:r>
              </a:p>
            </c:rich>
          </c:tx>
          <c:layout>
            <c:manualLayout>
              <c:xMode val="edge"/>
              <c:yMode val="edge"/>
              <c:x val="9.3264400904738125E-3"/>
              <c:y val="0.2418917362879185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727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Aspire PreDM Goal Setting</a:t>
            </a:r>
          </a:p>
        </c:rich>
      </c:tx>
      <c:layout>
        <c:manualLayout>
          <c:xMode val="edge"/>
          <c:yMode val="edge"/>
          <c:x val="0.3473459555231227"/>
          <c:y val="9.408076426175490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AspireWNY!$A$66:$A$68</c:f>
              <c:numCache>
                <c:formatCode>mmm\-yy</c:formatCode>
                <c:ptCount val="3"/>
                <c:pt idx="0">
                  <c:v>42476</c:v>
                </c:pt>
                <c:pt idx="1">
                  <c:v>42506</c:v>
                </c:pt>
                <c:pt idx="2">
                  <c:v>42537</c:v>
                </c:pt>
              </c:numCache>
            </c:numRef>
          </c:cat>
          <c:val>
            <c:numRef>
              <c:f>AspireWNY!$I$66:$I$68</c:f>
              <c:numCache>
                <c:formatCode>0.00%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1723632"/>
        <c:axId val="351727944"/>
      </c:lineChart>
      <c:dateAx>
        <c:axId val="35172363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727944"/>
        <c:crosses val="autoZero"/>
        <c:auto val="0"/>
        <c:lblOffset val="100"/>
        <c:baseTimeUnit val="months"/>
        <c:majorUnit val="1"/>
        <c:majorTimeUnit val="months"/>
      </c:dateAx>
      <c:valAx>
        <c:axId val="351727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 PreDM sample with goal setting</a:t>
                </a:r>
              </a:p>
            </c:rich>
          </c:tx>
          <c:layout>
            <c:manualLayout>
              <c:xMode val="edge"/>
              <c:yMode val="edge"/>
              <c:x val="1.2307713180858212E-2"/>
              <c:y val="0.2427283717953276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723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168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UBMD HTN Medication Review</a:t>
            </a:r>
          </a:p>
          <a:p>
            <a:pPr algn="ctr" rtl="0">
              <a:defRPr/>
            </a:pP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68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UBMD!$A$35:$A$37</c:f>
              <c:numCache>
                <c:formatCode>mmm\-yy</c:formatCode>
                <c:ptCount val="3"/>
                <c:pt idx="0">
                  <c:v>42476</c:v>
                </c:pt>
                <c:pt idx="1">
                  <c:v>42506</c:v>
                </c:pt>
                <c:pt idx="2">
                  <c:v>42537</c:v>
                </c:pt>
              </c:numCache>
            </c:numRef>
          </c:cat>
          <c:val>
            <c:numRef>
              <c:f>UBMD!$M$35:$M$37</c:f>
              <c:numCache>
                <c:formatCode>0.00%</c:formatCode>
                <c:ptCount val="3"/>
                <c:pt idx="0">
                  <c:v>1</c:v>
                </c:pt>
                <c:pt idx="1">
                  <c:v>0.8</c:v>
                </c:pt>
                <c:pt idx="2">
                  <c:v>0.4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1722456"/>
        <c:axId val="351725984"/>
      </c:lineChart>
      <c:dateAx>
        <c:axId val="35172245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725984"/>
        <c:crosses val="autoZero"/>
        <c:auto val="0"/>
        <c:lblOffset val="100"/>
        <c:baseTimeUnit val="months"/>
        <c:majorUnit val="1"/>
        <c:majorTimeUnit val="months"/>
      </c:dateAx>
      <c:valAx>
        <c:axId val="35172598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4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 HTN sample with med review</a:t>
                </a:r>
              </a:p>
            </c:rich>
          </c:tx>
          <c:layout>
            <c:manualLayout>
              <c:xMode val="edge"/>
              <c:yMode val="edge"/>
              <c:x val="3.0848379002698626E-3"/>
              <c:y val="0.2936938147716751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US" sz="14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722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 algn="ctr" rtl="0">
        <a:defRPr lang="en-US" sz="1400" b="0" i="0" u="none" strike="noStrike" kern="1200" baseline="0">
          <a:solidFill>
            <a:sysClr val="windowText" lastClr="000000">
              <a:lumMod val="65000"/>
              <a:lumOff val="35000"/>
            </a:sysClr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UBMD PreDM Nutrition Review</a:t>
            </a:r>
          </a:p>
        </c:rich>
      </c:tx>
      <c:layout>
        <c:manualLayout>
          <c:xMode val="edge"/>
          <c:yMode val="edge"/>
          <c:x val="0.34749980193788338"/>
          <c:y val="9.262835135027703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UBMD!$A$66:$A$68</c:f>
              <c:numCache>
                <c:formatCode>mmm\-yy</c:formatCode>
                <c:ptCount val="3"/>
                <c:pt idx="0">
                  <c:v>42476</c:v>
                </c:pt>
                <c:pt idx="1">
                  <c:v>42506</c:v>
                </c:pt>
                <c:pt idx="2">
                  <c:v>42537</c:v>
                </c:pt>
              </c:numCache>
            </c:numRef>
          </c:cat>
          <c:val>
            <c:numRef>
              <c:f>UBMD!$M$66:$M$68</c:f>
              <c:numCache>
                <c:formatCode>0.00%</c:formatCode>
                <c:ptCount val="3"/>
                <c:pt idx="0">
                  <c:v>0.6</c:v>
                </c:pt>
                <c:pt idx="1">
                  <c:v>0.4</c:v>
                </c:pt>
                <c:pt idx="2">
                  <c:v>0.2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1725592"/>
        <c:axId val="351723240"/>
      </c:lineChart>
      <c:dateAx>
        <c:axId val="35172559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723240"/>
        <c:crosses val="autoZero"/>
        <c:auto val="0"/>
        <c:lblOffset val="100"/>
        <c:baseTimeUnit val="months"/>
        <c:majorUnit val="1"/>
        <c:majorTimeUnit val="months"/>
      </c:dateAx>
      <c:valAx>
        <c:axId val="35172324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 PreDM sample with ntr review</a:t>
                </a:r>
              </a:p>
            </c:rich>
          </c:tx>
          <c:layout>
            <c:manualLayout>
              <c:xMode val="edge"/>
              <c:yMode val="edge"/>
              <c:x val="1.5384641476072764E-2"/>
              <c:y val="0.2567271340168138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725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NOCHSI - HTN Pre-Visit Planning</a:t>
            </a:r>
          </a:p>
        </c:rich>
      </c:tx>
      <c:layout>
        <c:manualLayout>
          <c:xMode val="edge"/>
          <c:yMode val="edge"/>
          <c:x val="0.30098997196288224"/>
          <c:y val="1.46788962548780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NOCHSI!$A$35:$A$37</c:f>
              <c:numCache>
                <c:formatCode>mmm\-yy</c:formatCode>
                <c:ptCount val="3"/>
                <c:pt idx="0">
                  <c:v>42476</c:v>
                </c:pt>
                <c:pt idx="1">
                  <c:v>42506</c:v>
                </c:pt>
                <c:pt idx="2">
                  <c:v>42537</c:v>
                </c:pt>
              </c:numCache>
            </c:numRef>
          </c:cat>
          <c:val>
            <c:numRef>
              <c:f>NOCHSI!$E$35:$E$37</c:f>
              <c:numCache>
                <c:formatCode>0.00%</c:formatCode>
                <c:ptCount val="3"/>
                <c:pt idx="0">
                  <c:v>0</c:v>
                </c:pt>
                <c:pt idx="1">
                  <c:v>0.3</c:v>
                </c:pt>
                <c:pt idx="2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1720888"/>
        <c:axId val="351726376"/>
      </c:lineChart>
      <c:dateAx>
        <c:axId val="35172088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726376"/>
        <c:crosses val="autoZero"/>
        <c:auto val="0"/>
        <c:lblOffset val="100"/>
        <c:baseTimeUnit val="months"/>
        <c:majorUnit val="1"/>
        <c:majorTimeUnit val="months"/>
      </c:dateAx>
      <c:valAx>
        <c:axId val="35172637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 HTN sample with PVP documented</a:t>
                </a:r>
              </a:p>
            </c:rich>
          </c:tx>
          <c:layout>
            <c:manualLayout>
              <c:xMode val="edge"/>
              <c:yMode val="edge"/>
              <c:x val="1.2882467266360734E-2"/>
              <c:y val="0.208603682515122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720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NOCHSI - HTN Goal Setting</a:t>
            </a:r>
          </a:p>
        </c:rich>
      </c:tx>
      <c:layout>
        <c:manualLayout>
          <c:xMode val="edge"/>
          <c:yMode val="edge"/>
          <c:x val="0.33839527813468462"/>
          <c:y val="1.47874278142590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NOCHSI!$A$35:$A$37</c:f>
              <c:numCache>
                <c:formatCode>mmm\-yy</c:formatCode>
                <c:ptCount val="3"/>
                <c:pt idx="0">
                  <c:v>42476</c:v>
                </c:pt>
                <c:pt idx="1">
                  <c:v>42506</c:v>
                </c:pt>
                <c:pt idx="2">
                  <c:v>42537</c:v>
                </c:pt>
              </c:numCache>
            </c:numRef>
          </c:cat>
          <c:val>
            <c:numRef>
              <c:f>NOCHSI!$I$35:$I$37</c:f>
              <c:numCache>
                <c:formatCode>0.00%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1836352"/>
        <c:axId val="351838312"/>
      </c:lineChart>
      <c:dateAx>
        <c:axId val="35183635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838312"/>
        <c:crosses val="autoZero"/>
        <c:auto val="1"/>
        <c:lblOffset val="100"/>
        <c:baseTimeUnit val="months"/>
        <c:majorUnit val="1"/>
        <c:majorTimeUnit val="months"/>
      </c:dateAx>
      <c:valAx>
        <c:axId val="351838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 HTN sample with goal setting</a:t>
                </a:r>
              </a:p>
            </c:rich>
          </c:tx>
          <c:layout>
            <c:manualLayout>
              <c:xMode val="edge"/>
              <c:yMode val="edge"/>
              <c:x val="9.3458081474842112E-3"/>
              <c:y val="0.2516494191956337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836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b="1"/>
              <a:t>QIC</a:t>
            </a:r>
            <a:r>
              <a:rPr lang="en-US" sz="1100" b="1" baseline="0"/>
              <a:t> Average - HTN Control</a:t>
            </a:r>
            <a:endParaRPr lang="en-US" sz="11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QICAverage!$A$3:$A$5</c:f>
              <c:numCache>
                <c:formatCode>mmm\-yy</c:formatCode>
                <c:ptCount val="3"/>
                <c:pt idx="0">
                  <c:v>42476</c:v>
                </c:pt>
                <c:pt idx="1">
                  <c:v>42506</c:v>
                </c:pt>
                <c:pt idx="2">
                  <c:v>42537</c:v>
                </c:pt>
              </c:numCache>
            </c:numRef>
          </c:cat>
          <c:val>
            <c:numRef>
              <c:f>QICAverage!$I$3:$I$5</c:f>
              <c:numCache>
                <c:formatCode>0.00%</c:formatCode>
                <c:ptCount val="3"/>
                <c:pt idx="0">
                  <c:v>0.70926201089648344</c:v>
                </c:pt>
                <c:pt idx="1">
                  <c:v>0.71703806870937792</c:v>
                </c:pt>
                <c:pt idx="2">
                  <c:v>0.7317288584676529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53061440"/>
        <c:axId val="353064576"/>
      </c:lineChart>
      <c:dateAx>
        <c:axId val="35306144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3064576"/>
        <c:crosses val="autoZero"/>
        <c:auto val="0"/>
        <c:lblOffset val="100"/>
        <c:baseTimeUnit val="months"/>
        <c:majorUnit val="1"/>
        <c:majorTimeUnit val="months"/>
      </c:dateAx>
      <c:valAx>
        <c:axId val="353064576"/>
        <c:scaling>
          <c:orientation val="minMax"/>
          <c:max val="1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800"/>
                  <a:t>%</a:t>
                </a:r>
                <a:r>
                  <a:rPr lang="en-US" sz="800" baseline="0"/>
                  <a:t> of patients with controlled HTN</a:t>
                </a:r>
                <a:endParaRPr lang="en-US" sz="800"/>
              </a:p>
            </c:rich>
          </c:tx>
          <c:layout>
            <c:manualLayout>
              <c:xMode val="edge"/>
              <c:yMode val="edge"/>
              <c:x val="1.4814814814814815E-2"/>
              <c:y val="0.2333001071495276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3061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2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NOCHSI - HTN SMBP Referral</a:t>
            </a:r>
          </a:p>
        </c:rich>
      </c:tx>
      <c:layout>
        <c:manualLayout>
          <c:xMode val="edge"/>
          <c:yMode val="edge"/>
          <c:x val="0.32851310129510553"/>
          <c:y val="1.54738846720409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NOCHSI!$A$35:$A$37</c:f>
              <c:numCache>
                <c:formatCode>mmm\-yy</c:formatCode>
                <c:ptCount val="3"/>
                <c:pt idx="0">
                  <c:v>42476</c:v>
                </c:pt>
                <c:pt idx="1">
                  <c:v>42506</c:v>
                </c:pt>
                <c:pt idx="2">
                  <c:v>42537</c:v>
                </c:pt>
              </c:numCache>
            </c:numRef>
          </c:cat>
          <c:val>
            <c:numRef>
              <c:f>NOCHSI!$Q$35:$Q$37</c:f>
              <c:numCache>
                <c:formatCode>0.00%</c:formatCode>
                <c:ptCount val="3"/>
                <c:pt idx="0">
                  <c:v>0.2</c:v>
                </c:pt>
                <c:pt idx="1">
                  <c:v>0.9</c:v>
                </c:pt>
                <c:pt idx="2">
                  <c:v>0.9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1835960"/>
        <c:axId val="351834784"/>
      </c:lineChart>
      <c:dateAx>
        <c:axId val="35183596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834784"/>
        <c:crosses val="autoZero"/>
        <c:auto val="1"/>
        <c:lblOffset val="100"/>
        <c:baseTimeUnit val="months"/>
        <c:majorUnit val="1"/>
        <c:majorTimeUnit val="months"/>
      </c:dateAx>
      <c:valAx>
        <c:axId val="351834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 HTN sample with SMBP referral</a:t>
                </a:r>
              </a:p>
            </c:rich>
          </c:tx>
          <c:layout>
            <c:manualLayout>
              <c:xMode val="edge"/>
              <c:yMode val="edge"/>
              <c:x val="6.1302770764563811E-3"/>
              <c:y val="0.220752631880345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835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b="1"/>
              <a:t>QIC Average - Undiagnosed HTN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QICAverage!$A$3:$A$5</c:f>
              <c:numCache>
                <c:formatCode>mmm\-yy</c:formatCode>
                <c:ptCount val="3"/>
                <c:pt idx="0">
                  <c:v>42476</c:v>
                </c:pt>
                <c:pt idx="1">
                  <c:v>42506</c:v>
                </c:pt>
                <c:pt idx="2">
                  <c:v>42537</c:v>
                </c:pt>
              </c:numCache>
            </c:numRef>
          </c:cat>
          <c:val>
            <c:numRef>
              <c:f>QICAverage!$M$3:$M$5</c:f>
              <c:numCache>
                <c:formatCode>0.00%</c:formatCode>
                <c:ptCount val="3"/>
                <c:pt idx="0">
                  <c:v>4.1644702161307327E-2</c:v>
                </c:pt>
                <c:pt idx="1">
                  <c:v>4.5278137128072445E-2</c:v>
                </c:pt>
                <c:pt idx="2">
                  <c:v>4.2219346489809122E-2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53066928"/>
        <c:axId val="353065360"/>
      </c:lineChart>
      <c:dateAx>
        <c:axId val="35306692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3065360"/>
        <c:crosses val="autoZero"/>
        <c:auto val="0"/>
        <c:lblOffset val="100"/>
        <c:baseTimeUnit val="months"/>
        <c:majorUnit val="1"/>
        <c:majorTimeUnit val="months"/>
      </c:dateAx>
      <c:valAx>
        <c:axId val="353065360"/>
        <c:scaling>
          <c:orientation val="minMax"/>
          <c:max val="0.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800"/>
                  <a:t>%</a:t>
                </a:r>
                <a:r>
                  <a:rPr lang="en-US" sz="800" baseline="0"/>
                  <a:t> of patients with undx HTN</a:t>
                </a:r>
                <a:endParaRPr lang="en-US" sz="800"/>
              </a:p>
            </c:rich>
          </c:tx>
          <c:layout>
            <c:manualLayout>
              <c:xMode val="edge"/>
              <c:yMode val="edge"/>
              <c:x val="1.1985035692049699E-2"/>
              <c:y val="0.273139556440203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3066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2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b="1"/>
              <a:t>QIC Average - Prediabetes Prevalence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QICAverage!$A$3:$A$5</c:f>
              <c:numCache>
                <c:formatCode>mmm\-yy</c:formatCode>
                <c:ptCount val="3"/>
                <c:pt idx="0">
                  <c:v>42476</c:v>
                </c:pt>
                <c:pt idx="1">
                  <c:v>42506</c:v>
                </c:pt>
                <c:pt idx="2">
                  <c:v>42537</c:v>
                </c:pt>
              </c:numCache>
            </c:numRef>
          </c:cat>
          <c:val>
            <c:numRef>
              <c:f>QICAverage!$Q$3:$Q$5</c:f>
              <c:numCache>
                <c:formatCode>0.00%</c:formatCode>
                <c:ptCount val="3"/>
                <c:pt idx="0">
                  <c:v>8.301844854412091E-2</c:v>
                </c:pt>
                <c:pt idx="1">
                  <c:v>9.4777127420081042E-2</c:v>
                </c:pt>
                <c:pt idx="2">
                  <c:v>9.8263305322128847E-2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53063400"/>
        <c:axId val="353063008"/>
      </c:lineChart>
      <c:dateAx>
        <c:axId val="35306340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3063008"/>
        <c:crosses val="autoZero"/>
        <c:auto val="0"/>
        <c:lblOffset val="100"/>
        <c:baseTimeUnit val="months"/>
        <c:majorUnit val="1"/>
        <c:majorTimeUnit val="months"/>
      </c:dateAx>
      <c:valAx>
        <c:axId val="353063008"/>
        <c:scaling>
          <c:orientation val="minMax"/>
          <c:max val="0.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800"/>
                  <a:t>%</a:t>
                </a:r>
                <a:r>
                  <a:rPr lang="en-US" sz="800" baseline="0"/>
                  <a:t> of patients with PreDM dx</a:t>
                </a:r>
                <a:endParaRPr lang="en-US" sz="800"/>
              </a:p>
            </c:rich>
          </c:tx>
          <c:layout>
            <c:manualLayout>
              <c:xMode val="edge"/>
              <c:yMode val="edge"/>
              <c:x val="1.4847830778688054E-2"/>
              <c:y val="0.281247420911470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3063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2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b="1"/>
              <a:t>QIC</a:t>
            </a:r>
            <a:r>
              <a:rPr lang="en-US" sz="1100" b="1" baseline="0"/>
              <a:t> Average - Undiagnosed Prediabetes</a:t>
            </a:r>
            <a:endParaRPr lang="en-US" sz="11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QICAverage!$A$3:$A$5</c:f>
              <c:numCache>
                <c:formatCode>mmm\-yy</c:formatCode>
                <c:ptCount val="3"/>
                <c:pt idx="0">
                  <c:v>42476</c:v>
                </c:pt>
                <c:pt idx="1">
                  <c:v>42506</c:v>
                </c:pt>
                <c:pt idx="2">
                  <c:v>42537</c:v>
                </c:pt>
              </c:numCache>
            </c:numRef>
          </c:cat>
          <c:val>
            <c:numRef>
              <c:f>QICAverage!$U$3:$U$5</c:f>
              <c:numCache>
                <c:formatCode>0.00%</c:formatCode>
                <c:ptCount val="3"/>
                <c:pt idx="0">
                  <c:v>4.6035286960048674E-2</c:v>
                </c:pt>
                <c:pt idx="1">
                  <c:v>3.3630890595806519E-2</c:v>
                </c:pt>
                <c:pt idx="2">
                  <c:v>5.5570542217426487E-2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53064968"/>
        <c:axId val="353066144"/>
      </c:lineChart>
      <c:dateAx>
        <c:axId val="35306496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3066144"/>
        <c:crosses val="autoZero"/>
        <c:auto val="0"/>
        <c:lblOffset val="100"/>
        <c:baseTimeUnit val="months"/>
        <c:majorUnit val="1"/>
        <c:majorTimeUnit val="months"/>
      </c:dateAx>
      <c:valAx>
        <c:axId val="353066144"/>
        <c:scaling>
          <c:orientation val="minMax"/>
          <c:max val="0.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800"/>
                  <a:t>%</a:t>
                </a:r>
                <a:r>
                  <a:rPr lang="en-US" sz="800" baseline="0"/>
                  <a:t> of patients with undx PreDM</a:t>
                </a:r>
                <a:endParaRPr lang="en-US" sz="800"/>
              </a:p>
            </c:rich>
          </c:tx>
          <c:layout>
            <c:manualLayout>
              <c:xMode val="edge"/>
              <c:yMode val="edge"/>
              <c:x val="1.4981294615062124E-2"/>
              <c:y val="0.259869631367067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3064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2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b="1"/>
              <a:t>QIC Average - HTN Pre-Visit Planning</a:t>
            </a:r>
          </a:p>
        </c:rich>
      </c:tx>
      <c:layout>
        <c:manualLayout>
          <c:xMode val="edge"/>
          <c:yMode val="edge"/>
          <c:x val="0.28726687984472488"/>
          <c:y val="1.4059751360124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QICAverage!$A$35:$A$37</c:f>
              <c:numCache>
                <c:formatCode>mmm\-yy</c:formatCode>
                <c:ptCount val="3"/>
                <c:pt idx="0">
                  <c:v>42476</c:v>
                </c:pt>
                <c:pt idx="1">
                  <c:v>42506</c:v>
                </c:pt>
                <c:pt idx="2">
                  <c:v>42537</c:v>
                </c:pt>
              </c:numCache>
            </c:numRef>
          </c:cat>
          <c:val>
            <c:numRef>
              <c:f>QICAverage!$E$35:$E$37</c:f>
              <c:numCache>
                <c:formatCode>0.00%</c:formatCode>
                <c:ptCount val="3"/>
                <c:pt idx="0">
                  <c:v>0.31428571428571428</c:v>
                </c:pt>
                <c:pt idx="1">
                  <c:v>0.48571428571428571</c:v>
                </c:pt>
                <c:pt idx="2">
                  <c:v>0.62857142857142856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53062616"/>
        <c:axId val="350714208"/>
      </c:lineChart>
      <c:dateAx>
        <c:axId val="35306261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0714208"/>
        <c:crosses val="autoZero"/>
        <c:auto val="0"/>
        <c:lblOffset val="100"/>
        <c:baseTimeUnit val="months"/>
        <c:majorUnit val="1"/>
        <c:majorTimeUnit val="months"/>
      </c:dateAx>
      <c:valAx>
        <c:axId val="35071420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800"/>
                  <a:t>% HTN sample with PVP documented</a:t>
                </a:r>
              </a:p>
            </c:rich>
          </c:tx>
          <c:layout>
            <c:manualLayout>
              <c:xMode val="edge"/>
              <c:yMode val="edge"/>
              <c:x val="6.0744028252191027E-3"/>
              <c:y val="0.220894561828402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3062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2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b="1"/>
              <a:t>QIC Average</a:t>
            </a:r>
            <a:r>
              <a:rPr lang="en-US" sz="1100" b="1" baseline="0"/>
              <a:t> - HTN Goal Setting</a:t>
            </a:r>
            <a:endParaRPr lang="en-US" sz="1100" b="1"/>
          </a:p>
        </c:rich>
      </c:tx>
      <c:layout>
        <c:manualLayout>
          <c:xMode val="edge"/>
          <c:yMode val="edge"/>
          <c:x val="0.31984993225387792"/>
          <c:y val="1.88790595552569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QICAverage!$A$35:$A$37</c:f>
              <c:numCache>
                <c:formatCode>mmm\-yy</c:formatCode>
                <c:ptCount val="3"/>
                <c:pt idx="0">
                  <c:v>42476</c:v>
                </c:pt>
                <c:pt idx="1">
                  <c:v>42506</c:v>
                </c:pt>
                <c:pt idx="2">
                  <c:v>42537</c:v>
                </c:pt>
              </c:numCache>
            </c:numRef>
          </c:cat>
          <c:val>
            <c:numRef>
              <c:f>QICAverage!$I$35:$I$37</c:f>
              <c:numCache>
                <c:formatCode>0.00%</c:formatCode>
                <c:ptCount val="3"/>
                <c:pt idx="0">
                  <c:v>0.4</c:v>
                </c:pt>
                <c:pt idx="1">
                  <c:v>0.45714285714285713</c:v>
                </c:pt>
                <c:pt idx="2">
                  <c:v>0.62857142857142856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50716952"/>
        <c:axId val="350714992"/>
      </c:lineChart>
      <c:dateAx>
        <c:axId val="35071695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0714992"/>
        <c:crosses val="autoZero"/>
        <c:auto val="0"/>
        <c:lblOffset val="100"/>
        <c:baseTimeUnit val="months"/>
        <c:majorUnit val="1"/>
        <c:majorTimeUnit val="months"/>
      </c:dateAx>
      <c:valAx>
        <c:axId val="350714992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800"/>
                  <a:t>% HTN sample with goal</a:t>
                </a:r>
                <a:r>
                  <a:rPr lang="en-US" sz="800" baseline="0"/>
                  <a:t> setting</a:t>
                </a:r>
                <a:endParaRPr lang="en-US" sz="800"/>
              </a:p>
            </c:rich>
          </c:tx>
          <c:layout>
            <c:manualLayout>
              <c:xMode val="edge"/>
              <c:yMode val="edge"/>
              <c:x val="1.4981294615062124E-2"/>
              <c:y val="0.262198548244916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0716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2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b="1"/>
              <a:t>QIC Average - HTN Medication Review</a:t>
            </a:r>
          </a:p>
        </c:rich>
      </c:tx>
      <c:layout>
        <c:manualLayout>
          <c:xMode val="edge"/>
          <c:yMode val="edge"/>
          <c:x val="0.2834815661258081"/>
          <c:y val="1.42602468856706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QICAverage!$A$35:$A$37</c:f>
              <c:numCache>
                <c:formatCode>mmm\-yy</c:formatCode>
                <c:ptCount val="3"/>
                <c:pt idx="0">
                  <c:v>42476</c:v>
                </c:pt>
                <c:pt idx="1">
                  <c:v>42506</c:v>
                </c:pt>
                <c:pt idx="2">
                  <c:v>42537</c:v>
                </c:pt>
              </c:numCache>
            </c:numRef>
          </c:cat>
          <c:val>
            <c:numRef>
              <c:f>QICAverage!$M$35:$M$37</c:f>
              <c:numCache>
                <c:formatCode>0.00%</c:formatCode>
                <c:ptCount val="3"/>
                <c:pt idx="0">
                  <c:v>0.88571428571428568</c:v>
                </c:pt>
                <c:pt idx="1">
                  <c:v>0.94285714285714284</c:v>
                </c:pt>
                <c:pt idx="2">
                  <c:v>0.88571428571428568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50715384"/>
        <c:axId val="350715776"/>
      </c:lineChart>
      <c:dateAx>
        <c:axId val="35071538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0715776"/>
        <c:crosses val="autoZero"/>
        <c:auto val="0"/>
        <c:lblOffset val="100"/>
        <c:baseTimeUnit val="months"/>
        <c:majorUnit val="1"/>
        <c:majorTimeUnit val="months"/>
      </c:dateAx>
      <c:valAx>
        <c:axId val="35071577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800"/>
                  <a:t>% HTN sample with med review</a:t>
                </a:r>
              </a:p>
            </c:rich>
          </c:tx>
          <c:layout>
            <c:manualLayout>
              <c:xMode val="edge"/>
              <c:yMode val="edge"/>
              <c:x val="5.9391323114752221E-3"/>
              <c:y val="0.259148734375017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0715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2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b="1"/>
              <a:t>QIC Average - HTN SMBP Referral</a:t>
            </a:r>
          </a:p>
        </c:rich>
      </c:tx>
      <c:layout>
        <c:manualLayout>
          <c:xMode val="edge"/>
          <c:yMode val="edge"/>
          <c:x val="0.30721426385887851"/>
          <c:y val="1.4059751360124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QICAverage!$A$35:$A$37</c:f>
              <c:numCache>
                <c:formatCode>mmm\-yy</c:formatCode>
                <c:ptCount val="3"/>
                <c:pt idx="0">
                  <c:v>42476</c:v>
                </c:pt>
                <c:pt idx="1">
                  <c:v>42506</c:v>
                </c:pt>
                <c:pt idx="2">
                  <c:v>42537</c:v>
                </c:pt>
              </c:numCache>
            </c:numRef>
          </c:cat>
          <c:val>
            <c:numRef>
              <c:f>QICAverage!$Q$35:$Q$37</c:f>
              <c:numCache>
                <c:formatCode>0.00%</c:formatCode>
                <c:ptCount val="3"/>
                <c:pt idx="0">
                  <c:v>0.11428571428571428</c:v>
                </c:pt>
                <c:pt idx="1">
                  <c:v>0.3</c:v>
                </c:pt>
                <c:pt idx="2">
                  <c:v>0.3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50716560"/>
        <c:axId val="350713816"/>
      </c:lineChart>
      <c:dateAx>
        <c:axId val="35071656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0713816"/>
        <c:crosses val="autoZero"/>
        <c:auto val="0"/>
        <c:lblOffset val="100"/>
        <c:baseTimeUnit val="months"/>
        <c:majorUnit val="1"/>
        <c:majorTimeUnit val="months"/>
      </c:dateAx>
      <c:valAx>
        <c:axId val="35071381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800"/>
                  <a:t>% HTN sample with SMBP referral</a:t>
                </a:r>
              </a:p>
            </c:rich>
          </c:tx>
          <c:layout>
            <c:manualLayout>
              <c:xMode val="edge"/>
              <c:yMode val="edge"/>
              <c:x val="1.5015036317471307E-2"/>
              <c:y val="0.260578117786766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0716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2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349A-74A5-4CD5-8908-CF6B67E50055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0BDDF-444B-47DD-B24A-7E69FB02F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077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349A-74A5-4CD5-8908-CF6B67E50055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0BDDF-444B-47DD-B24A-7E69FB02F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67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349A-74A5-4CD5-8908-CF6B67E50055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0BDDF-444B-47DD-B24A-7E69FB02F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242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349A-74A5-4CD5-8908-CF6B67E50055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0BDDF-444B-47DD-B24A-7E69FB02F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338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349A-74A5-4CD5-8908-CF6B67E50055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0BDDF-444B-47DD-B24A-7E69FB02F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469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349A-74A5-4CD5-8908-CF6B67E50055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0BDDF-444B-47DD-B24A-7E69FB02F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43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349A-74A5-4CD5-8908-CF6B67E50055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0BDDF-444B-47DD-B24A-7E69FB02F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10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349A-74A5-4CD5-8908-CF6B67E50055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0BDDF-444B-47DD-B24A-7E69FB02F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642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349A-74A5-4CD5-8908-CF6B67E50055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0BDDF-444B-47DD-B24A-7E69FB02F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453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349A-74A5-4CD5-8908-CF6B67E50055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0BDDF-444B-47DD-B24A-7E69FB02F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26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349A-74A5-4CD5-8908-CF6B67E50055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0BDDF-444B-47DD-B24A-7E69FB02F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4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6349A-74A5-4CD5-8908-CF6B67E50055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0BDDF-444B-47DD-B24A-7E69FB02F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19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IMPACT QIC </a:t>
            </a:r>
            <a:br>
              <a:rPr lang="en-US" dirty="0" smtClean="0"/>
            </a:br>
            <a:r>
              <a:rPr lang="en-US" dirty="0" smtClean="0"/>
              <a:t>Action Period Call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July 28, </a:t>
            </a:r>
            <a:r>
              <a:rPr lang="en-US" dirty="0" smtClean="0"/>
              <a:t>2016</a:t>
            </a:r>
          </a:p>
          <a:p>
            <a:r>
              <a:rPr lang="en-US" dirty="0" smtClean="0"/>
              <a:t>8am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591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Now that you’ve started testing changes, have you been able to standardize any workflows?  </a:t>
            </a:r>
          </a:p>
          <a:p>
            <a:r>
              <a:rPr lang="en-US" dirty="0" smtClean="0"/>
              <a:t>When </a:t>
            </a:r>
            <a:r>
              <a:rPr lang="en-US" dirty="0"/>
              <a:t>you look back at the process map you submitted, how have things changed?  </a:t>
            </a:r>
          </a:p>
          <a:p>
            <a:r>
              <a:rPr lang="en-US" dirty="0" smtClean="0"/>
              <a:t>What </a:t>
            </a:r>
            <a:r>
              <a:rPr lang="en-US" dirty="0"/>
              <a:t>would your process map look like now?  </a:t>
            </a:r>
          </a:p>
          <a:p>
            <a:r>
              <a:rPr lang="en-US" dirty="0" smtClean="0"/>
              <a:t>Have </a:t>
            </a:r>
            <a:r>
              <a:rPr lang="en-US" dirty="0"/>
              <a:t>you been able to standardize documentation of the chart review measures, such as nutrition review or referrals?</a:t>
            </a:r>
          </a:p>
          <a:p>
            <a:r>
              <a:rPr lang="en-US" dirty="0" smtClean="0"/>
              <a:t>Do </a:t>
            </a:r>
            <a:r>
              <a:rPr lang="en-US" dirty="0"/>
              <a:t>changes in documentation and changes in workflow occur simultaneously or do you approach them separately?  Are they interdependent?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273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August 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mtClean="0"/>
              <a:t>Dr</a:t>
            </a:r>
            <a:r>
              <a:rPr lang="en-US" dirty="0"/>
              <a:t>. Marie Brown from the American Medical Association present on </a:t>
            </a:r>
            <a:r>
              <a:rPr lang="en-US" dirty="0" err="1"/>
              <a:t>previsit</a:t>
            </a:r>
            <a:r>
              <a:rPr lang="en-US" dirty="0"/>
              <a:t> planning.  In preparation for that discussion, teams should consider the following questions and have information for their practice available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 Understanding </a:t>
            </a:r>
            <a:r>
              <a:rPr lang="en-US" dirty="0"/>
              <a:t>Wait Times: What is the typical wait time at 11am and </a:t>
            </a:r>
            <a:r>
              <a:rPr lang="en-US" dirty="0" smtClean="0"/>
              <a:t>4pm?</a:t>
            </a:r>
          </a:p>
          <a:p>
            <a:pPr lvl="1"/>
            <a:r>
              <a:rPr lang="en-US" dirty="0" err="1" smtClean="0"/>
              <a:t>Previsit</a:t>
            </a:r>
            <a:r>
              <a:rPr lang="en-US" dirty="0" smtClean="0"/>
              <a:t> </a:t>
            </a:r>
            <a:r>
              <a:rPr lang="en-US" dirty="0"/>
              <a:t>Labs: Are you currently doing labs in advance of the </a:t>
            </a:r>
            <a:r>
              <a:rPr lang="en-US" dirty="0" smtClean="0"/>
              <a:t>call?</a:t>
            </a:r>
          </a:p>
          <a:p>
            <a:pPr lvl="1"/>
            <a:r>
              <a:rPr lang="en-US" dirty="0" smtClean="0"/>
              <a:t>No </a:t>
            </a:r>
            <a:r>
              <a:rPr lang="en-US" dirty="0"/>
              <a:t>Show Rates: What is the typical no show rate? Do you have a sense of who will no show and who typically shows for appointments? How does this influence your </a:t>
            </a:r>
            <a:r>
              <a:rPr lang="en-US" dirty="0" err="1"/>
              <a:t>previsit</a:t>
            </a:r>
            <a:r>
              <a:rPr lang="en-US" dirty="0"/>
              <a:t> </a:t>
            </a:r>
            <a:r>
              <a:rPr lang="en-US" dirty="0" smtClean="0"/>
              <a:t>planning?</a:t>
            </a:r>
          </a:p>
          <a:p>
            <a:pPr lvl="1"/>
            <a:r>
              <a:rPr lang="en-US" dirty="0" smtClean="0"/>
              <a:t>Do </a:t>
            </a:r>
            <a:r>
              <a:rPr lang="en-US" dirty="0"/>
              <a:t>you advise patients to "brown bag" and bring in their medications to appointments?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815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Whitney Young</a:t>
            </a:r>
          </a:p>
          <a:p>
            <a:pPr marL="0" indent="0">
              <a:buNone/>
            </a:pPr>
            <a:r>
              <a:rPr lang="en-US" dirty="0" smtClean="0"/>
              <a:t>HRHCare Yonkers</a:t>
            </a:r>
          </a:p>
          <a:p>
            <a:pPr marL="0" indent="0">
              <a:buNone/>
            </a:pPr>
            <a:r>
              <a:rPr lang="en-US" dirty="0" err="1" smtClean="0"/>
              <a:t>OpenDoor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Family Health Network</a:t>
            </a:r>
          </a:p>
          <a:p>
            <a:pPr marL="0" indent="0">
              <a:buNone/>
            </a:pPr>
            <a:r>
              <a:rPr lang="en-US" dirty="0" smtClean="0"/>
              <a:t>NOCHSI</a:t>
            </a:r>
          </a:p>
          <a:p>
            <a:pPr marL="0" indent="0">
              <a:buNone/>
            </a:pPr>
            <a:r>
              <a:rPr lang="en-US" dirty="0" smtClean="0"/>
              <a:t>Aspire</a:t>
            </a:r>
          </a:p>
          <a:p>
            <a:pPr marL="0" indent="0">
              <a:buNone/>
            </a:pPr>
            <a:r>
              <a:rPr lang="en-US" dirty="0" smtClean="0"/>
              <a:t>UB 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10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8210837"/>
              </p:ext>
            </p:extLst>
          </p:nvPr>
        </p:nvGraphicFramePr>
        <p:xfrm>
          <a:off x="143435" y="173327"/>
          <a:ext cx="4052047" cy="2462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8971283"/>
              </p:ext>
            </p:extLst>
          </p:nvPr>
        </p:nvGraphicFramePr>
        <p:xfrm>
          <a:off x="4195482" y="173327"/>
          <a:ext cx="3814147" cy="2462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5711816"/>
              </p:ext>
            </p:extLst>
          </p:nvPr>
        </p:nvGraphicFramePr>
        <p:xfrm>
          <a:off x="8009629" y="173326"/>
          <a:ext cx="3801089" cy="2462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8155815"/>
              </p:ext>
            </p:extLst>
          </p:nvPr>
        </p:nvGraphicFramePr>
        <p:xfrm>
          <a:off x="1446452" y="3300163"/>
          <a:ext cx="4276719" cy="2605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7586960"/>
              </p:ext>
            </p:extLst>
          </p:nvPr>
        </p:nvGraphicFramePr>
        <p:xfrm>
          <a:off x="6102555" y="3300163"/>
          <a:ext cx="4238619" cy="2595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97955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3667478"/>
              </p:ext>
            </p:extLst>
          </p:nvPr>
        </p:nvGraphicFramePr>
        <p:xfrm>
          <a:off x="698073" y="405401"/>
          <a:ext cx="4396464" cy="2831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4488324"/>
              </p:ext>
            </p:extLst>
          </p:nvPr>
        </p:nvGraphicFramePr>
        <p:xfrm>
          <a:off x="6170019" y="405401"/>
          <a:ext cx="4575639" cy="2807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9119514"/>
              </p:ext>
            </p:extLst>
          </p:nvPr>
        </p:nvGraphicFramePr>
        <p:xfrm>
          <a:off x="698073" y="3685250"/>
          <a:ext cx="4583932" cy="2833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0476683"/>
              </p:ext>
            </p:extLst>
          </p:nvPr>
        </p:nvGraphicFramePr>
        <p:xfrm>
          <a:off x="6170019" y="3688472"/>
          <a:ext cx="4662932" cy="2830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1791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0181083"/>
              </p:ext>
            </p:extLst>
          </p:nvPr>
        </p:nvGraphicFramePr>
        <p:xfrm>
          <a:off x="882765" y="441739"/>
          <a:ext cx="4257681" cy="2671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0181107"/>
              </p:ext>
            </p:extLst>
          </p:nvPr>
        </p:nvGraphicFramePr>
        <p:xfrm>
          <a:off x="6623717" y="441739"/>
          <a:ext cx="4267194" cy="2643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6607476"/>
              </p:ext>
            </p:extLst>
          </p:nvPr>
        </p:nvGraphicFramePr>
        <p:xfrm>
          <a:off x="901827" y="3618185"/>
          <a:ext cx="4238619" cy="2624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7357884"/>
              </p:ext>
            </p:extLst>
          </p:nvPr>
        </p:nvGraphicFramePr>
        <p:xfrm>
          <a:off x="6566567" y="3481707"/>
          <a:ext cx="4324344" cy="2624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05022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6251286"/>
              </p:ext>
            </p:extLst>
          </p:nvPr>
        </p:nvGraphicFramePr>
        <p:xfrm>
          <a:off x="750335" y="337368"/>
          <a:ext cx="4769016" cy="353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7245943"/>
              </p:ext>
            </p:extLst>
          </p:nvPr>
        </p:nvGraphicFramePr>
        <p:xfrm>
          <a:off x="5519352" y="2734962"/>
          <a:ext cx="5119924" cy="3291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14170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1986944"/>
              </p:ext>
            </p:extLst>
          </p:nvPr>
        </p:nvGraphicFramePr>
        <p:xfrm>
          <a:off x="240562" y="305918"/>
          <a:ext cx="4644476" cy="3244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0543601"/>
              </p:ext>
            </p:extLst>
          </p:nvPr>
        </p:nvGraphicFramePr>
        <p:xfrm>
          <a:off x="5684108" y="2611396"/>
          <a:ext cx="5056367" cy="3182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47140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9648662"/>
              </p:ext>
            </p:extLst>
          </p:nvPr>
        </p:nvGraphicFramePr>
        <p:xfrm>
          <a:off x="486320" y="268862"/>
          <a:ext cx="4382242" cy="2902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7280354"/>
              </p:ext>
            </p:extLst>
          </p:nvPr>
        </p:nvGraphicFramePr>
        <p:xfrm>
          <a:off x="6301947" y="93829"/>
          <a:ext cx="4635378" cy="3077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2521549"/>
              </p:ext>
            </p:extLst>
          </p:nvPr>
        </p:nvGraphicFramePr>
        <p:xfrm>
          <a:off x="3484605" y="3369276"/>
          <a:ext cx="4893276" cy="3072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00877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Maps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14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ser_x0020_Keywords xmlns="8b006a5f-eb15-4f90-8800-34f003a55935"/>
    <TaxCatchAll xmlns="2f5bb74d-76a9-4db3-8f06-d7b1836e84be"/>
    <Bureau_x0020_Name xmlns="8b006a5f-eb15-4f90-8800-34f003a55935">CHRBCCDP</Bureau_x0020_Name>
    <TaxKeywordTaxHTField xmlns="2f5bb74d-76a9-4db3-8f06-d7b1836e84be">
      <Terms xmlns="http://schemas.microsoft.com/office/infopath/2007/PartnerControls"/>
    </TaxKeywordTaxHTField>
    <Program xmlns="8b006a5f-eb15-4f90-8800-34f003a55935" xsi:nil="true"/>
    <Date_x0020_Created xmlns="8b006a5f-eb15-4f90-8800-34f003a55935">2016-07-27T19:01:53+00:00</Date_x0020_Created>
    <Year xmlns="8b006a5f-eb15-4f90-8800-34f003a55935">2015</Year>
    <Initiatives xmlns="8b006a5f-eb15-4f90-8800-34f003a55935"/>
    <Tag xmlns="8b006a5f-eb15-4f90-8800-34f003a55935" xsi:nil="true"/>
    <_dlc_DocId xmlns="2f5bb74d-76a9-4db3-8f06-d7b1836e84be">4VTWYNQNJ5T2-13-101512</_dlc_DocId>
    <_dlc_DocIdUrl xmlns="2f5bb74d-76a9-4db3-8f06-d7b1836e84be">
      <Url>http://cchsharepoint/sites/chrbccdp/_layouts/DocIdRedir.aspx?ID=4VTWYNQNJ5T2-13-101512</Url>
      <Description>4VTWYNQNJ5T2-13-101512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New PowerPoint Doc" ma:contentTypeID="0x01010036ABCD19B49CFF45A849777EC712714600A1AB9C39E4BDB94BA90A710966C87B1C" ma:contentTypeVersion="18" ma:contentTypeDescription="Create a new PowerPoint Document" ma:contentTypeScope="" ma:versionID="27e4855eeaf74ab3a02bf3dc47a8a551">
  <xsd:schema xmlns:xsd="http://www.w3.org/2001/XMLSchema" xmlns:xs="http://www.w3.org/2001/XMLSchema" xmlns:p="http://schemas.microsoft.com/office/2006/metadata/properties" xmlns:ns2="8b006a5f-eb15-4f90-8800-34f003a55935" xmlns:ns3="2f5bb74d-76a9-4db3-8f06-d7b1836e84be" targetNamespace="http://schemas.microsoft.com/office/2006/metadata/properties" ma:root="true" ma:fieldsID="d1ad1a905ffe47d7507ca3a8614a95ae" ns2:_="" ns3:_="">
    <xsd:import namespace="8b006a5f-eb15-4f90-8800-34f003a55935"/>
    <xsd:import namespace="2f5bb74d-76a9-4db3-8f06-d7b1836e84be"/>
    <xsd:element name="properties">
      <xsd:complexType>
        <xsd:sequence>
          <xsd:element name="documentManagement">
            <xsd:complexType>
              <xsd:all>
                <xsd:element ref="ns2:Year" minOccurs="0"/>
                <xsd:element ref="ns2:Bureau_x0020_Name" minOccurs="0"/>
                <xsd:element ref="ns2:Program" minOccurs="0"/>
                <xsd:element ref="ns2:User_x0020_Keywords" minOccurs="0"/>
                <xsd:element ref="ns2:Initiatives" minOccurs="0"/>
                <xsd:element ref="ns2:Date_x0020_Created" minOccurs="0"/>
                <xsd:element ref="ns3:_dlc_DocIdUrl" minOccurs="0"/>
                <xsd:element ref="ns3:_dlc_DocIdPersistId" minOccurs="0"/>
                <xsd:element ref="ns3:TaxKeywordTaxHTField" minOccurs="0"/>
                <xsd:element ref="ns3:TaxCatchAll" minOccurs="0"/>
                <xsd:element ref="ns3:_dlc_DocId" minOccurs="0"/>
                <xsd:element ref="ns2:Ta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006a5f-eb15-4f90-8800-34f003a55935" elementFormDefault="qualified">
    <xsd:import namespace="http://schemas.microsoft.com/office/2006/documentManagement/types"/>
    <xsd:import namespace="http://schemas.microsoft.com/office/infopath/2007/PartnerControls"/>
    <xsd:element name="Year" ma:index="1" nillable="true" ma:displayName="Year" ma:default="2015" ma:format="Dropdown" ma:indexed="true" ma:internalName="Year">
      <xsd:simpleType>
        <xsd:restriction base="dms:Choice">
          <xsd:enumeration value="2004"/>
          <xsd:enumeration value="2005"/>
          <xsd:enumeration value="2006"/>
          <xsd:enumeration value="2007"/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</xsd:restriction>
      </xsd:simpleType>
    </xsd:element>
    <xsd:element name="Bureau_x0020_Name" ma:index="2" nillable="true" ma:displayName="Bureau Name" ma:default="CHRBCCDP" ma:format="Dropdown" ma:indexed="true" ma:internalName="Bureau_x0020_Name">
      <xsd:simpleType>
        <xsd:restriction base="dms:Choice">
          <xsd:enumeration value="CCHADMIN"/>
          <xsd:enumeration value="CHRBCCDP"/>
          <xsd:enumeration value="CHRBCDER"/>
          <xsd:enumeration value="CHRBCE"/>
          <xsd:enumeration value="CHRBCDC"/>
          <xsd:enumeration value="CHRDCDP"/>
          <xsd:enumeration value="CHRBTC"/>
          <xsd:enumeration value="DFHBDH"/>
          <xsd:enumeration value="DFHBEI"/>
          <xsd:enumeration value="DFHBMCH"/>
          <xsd:enumeration value="DFHDIV"/>
          <xsd:enumeration value="DFHOMD"/>
          <xsd:enumeration value="EPIBCDC"/>
          <xsd:enumeration value="EPIBHAI"/>
          <xsd:enumeration value="EPIDIV"/>
          <xsd:enumeration value="EPIIMM"/>
          <xsd:enumeration value="EPISTAT"/>
          <xsd:enumeration value="EPITB"/>
          <xsd:enumeration value="OPHEXEC"/>
          <xsd:enumeration value="OPHP"/>
          <xsd:enumeration value="CCHOIT"/>
          <xsd:enumeration value="PHIPMO"/>
        </xsd:restriction>
      </xsd:simpleType>
    </xsd:element>
    <xsd:element name="Program" ma:index="3" nillable="true" ma:displayName="Program" ma:format="Dropdown" ma:indexed="true" ma:internalName="Program">
      <xsd:simpleType>
        <xsd:restriction base="dms:Choice">
          <xsd:enumeration value="1305"/>
          <xsd:enumeration value="1305S"/>
          <xsd:enumeration value="1422"/>
          <xsd:enumeration value="ARRA"/>
          <xsd:enumeration value="Arthritis"/>
          <xsd:enumeration value="Asthma"/>
          <xsd:enumeration value="Bureau"/>
          <xsd:enumeration value="CHP2LWP"/>
          <xsd:enumeration value="Creating Healthy Schools &amp; Communities"/>
          <xsd:enumeration value="CTG"/>
          <xsd:enumeration value="DASH-NY"/>
          <xsd:enumeration value="Diabetes"/>
          <xsd:enumeration value="Disabilities &amp; Health"/>
          <xsd:enumeration value="Healthy Communities"/>
          <xsd:enumeration value="Healthy Heart"/>
          <xsd:enumeration value="Healthy Schools NY"/>
          <xsd:enumeration value="Obesity Prevention"/>
          <xsd:enumeration value="Strategic Alliance for Health"/>
        </xsd:restriction>
      </xsd:simpleType>
    </xsd:element>
    <xsd:element name="User_x0020_Keywords" ma:index="4" nillable="true" ma:displayName="User Keywords" ma:internalName="User_x0020_Keyword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1422"/>
                    <xsd:enumeration value="Annual"/>
                    <xsd:enumeration value="Articles"/>
                    <xsd:enumeration value="Breastfeeding"/>
                    <xsd:enumeration value="Budget Modification"/>
                    <xsd:enumeration value="CCH"/>
                    <xsd:enumeration value="CDC"/>
                    <xsd:enumeration value="CDC Combined Grant (1305)"/>
                    <xsd:enumeration value="Clinical Guidelines"/>
                    <xsd:enumeration value="Contractor Meeting"/>
                    <xsd:enumeration value="Data"/>
                    <xsd:enumeration value="Division"/>
                    <xsd:enumeration value="Domain 1 - Surveillance &amp; Evaluation"/>
                    <xsd:enumeration value="Domain 2 - Environmental Approaches"/>
                    <xsd:enumeration value="Domain 3 - Health Systems"/>
                    <xsd:enumeration value="Domain 4 - Clinical Community Linkages"/>
                    <xsd:enumeration value="FFR"/>
                    <xsd:enumeration value="Final"/>
                    <xsd:enumeration value="Fiscal"/>
                    <xsd:enumeration value="FOA"/>
                    <xsd:enumeration value="FSR"/>
                    <xsd:enumeration value="GAP"/>
                    <xsd:enumeration value="General"/>
                    <xsd:enumeration value="Governor"/>
                    <xsd:enumeration value="Guidance Documents"/>
                    <xsd:enumeration value="HRI"/>
                    <xsd:enumeration value="Hypertension"/>
                    <xsd:enumeration value="IFB"/>
                    <xsd:enumeration value="Interim/Progress"/>
                    <xsd:enumeration value="Inventory"/>
                    <xsd:enumeration value="IPRO/QIO"/>
                    <xsd:enumeration value="IT"/>
                    <xsd:enumeration value="LOS"/>
                    <xsd:enumeration value="Logic Model"/>
                    <xsd:enumeration value="Monthly"/>
                    <xsd:enumeration value="MOU"/>
                    <xsd:enumeration value="Notice of Grant Award"/>
                    <xsd:enumeration value="OPH"/>
                    <xsd:enumeration value="Pharmacy"/>
                    <xsd:enumeration value="Proclamations"/>
                    <xsd:enumeration value="Quarterly"/>
                    <xsd:enumeration value="Review"/>
                    <xsd:enumeration value="RFA"/>
                    <xsd:enumeration value="RFP"/>
                    <xsd:enumeration value="SharePoint"/>
                    <xsd:enumeration value="Social Media"/>
                    <xsd:enumeration value="State"/>
                    <xsd:enumeration value="Stroke"/>
                    <xsd:enumeration value="Support Staff"/>
                    <xsd:enumeration value="VAP"/>
                    <xsd:enumeration value="Weekly"/>
                  </xsd:restriction>
                </xsd:simpleType>
              </xsd:element>
            </xsd:sequence>
          </xsd:extension>
        </xsd:complexContent>
      </xsd:complexType>
    </xsd:element>
    <xsd:element name="Initiatives" ma:index="5" nillable="true" ma:displayName="Initiatives" ma:internalName="Initiativ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1305"/>
                    <xsd:enumeration value="1305S"/>
                    <xsd:enumeration value="1422"/>
                    <xsd:enumeration value="Asthma Partnership of NY"/>
                    <xsd:enumeration value="Breastfeeding Friendly Practices"/>
                    <xsd:enumeration value="Breastfeeding Quality in Hospitals"/>
                    <xsd:enumeration value="Breastfeeding Supplement"/>
                    <xsd:enumeration value="Complete Streets"/>
                    <xsd:enumeration value="Coverdell/Stroke"/>
                    <xsd:enumeration value="Creating Healthy Care Systems"/>
                    <xsd:enumeration value="Diabetes Leadership Initiative"/>
                    <xsd:enumeration value="Early Child Care"/>
                    <xsd:enumeration value="Eliminating Disparities in Asthma Care"/>
                    <xsd:enumeration value="Great Beginnings"/>
                    <xsd:enumeration value="Health Care QI"/>
                    <xsd:enumeration value="Healthy Eating &amp; Living by Design"/>
                    <xsd:enumeration value="Menu Labeling"/>
                    <xsd:enumeration value="Million Hearts"/>
                    <xsd:enumeration value="NYS Cardiac Population Health Initiative"/>
                    <xsd:enumeration value="NYS-Diabetes Prevention Program"/>
                    <xsd:enumeration value="Obesity Prev in Ped Healthcare Settings"/>
                    <xsd:enumeration value="Physical Activity"/>
                    <xsd:enumeration value="Prevention Agenda"/>
                    <xsd:enumeration value="Regional Asthma Coalitions"/>
                    <xsd:enumeration value="Safe Routes to Schools"/>
                    <xsd:enumeration value="SHIP"/>
                    <xsd:enumeration value="Sodium"/>
                    <xsd:enumeration value="Sugar Sweetened Beverages"/>
                    <xsd:enumeration value="Worksite Wellness"/>
                  </xsd:restriction>
                </xsd:simpleType>
              </xsd:element>
            </xsd:sequence>
          </xsd:extension>
        </xsd:complexContent>
      </xsd:complexType>
    </xsd:element>
    <xsd:element name="Date_x0020_Created" ma:index="7" nillable="true" ma:displayName="Date Created" ma:default="[today]" ma:format="DateOnly" ma:internalName="Date_x0020_Created">
      <xsd:simpleType>
        <xsd:restriction base="dms:DateTime"/>
      </xsd:simpleType>
    </xsd:element>
    <xsd:element name="Tag" ma:index="20" nillable="true" ma:displayName="Tags" ma:format="Dropdown" ma:internalName="Tag">
      <xsd:simpleType>
        <xsd:restriction base="dms:Choice">
          <xsd:enumeration value="Agenda"/>
          <xsd:enumeration value="Article 6"/>
          <xsd:enumeration value="B1184"/>
          <xsd:enumeration value="BRFSS"/>
          <xsd:enumeration value="Brief"/>
          <xsd:enumeration value="Budget"/>
          <xsd:enumeration value="Commissioner"/>
          <xsd:enumeration value="Contracts"/>
          <xsd:enumeration value="Correspondence"/>
          <xsd:enumeration value="CRER"/>
          <xsd:enumeration value="Executive Correspondence Unit"/>
          <xsd:enumeration value="Executive Deputy Clearance"/>
          <xsd:enumeration value="Expenditure Plan"/>
          <xsd:enumeration value="Evaluation"/>
          <xsd:enumeration value="FOIL"/>
          <xsd:enumeration value="Forms"/>
          <xsd:enumeration value="Grants"/>
          <xsd:enumeration value="HR 55"/>
          <xsd:enumeration value="IFA"/>
          <xsd:enumeration value="Internal Controls"/>
          <xsd:enumeration value="Interview"/>
          <xsd:enumeration value="IPR"/>
          <xsd:enumeration value="IRB"/>
          <xsd:enumeration value="Learning Session"/>
          <xsd:enumeration value="Legislation"/>
          <xsd:enumeration value="Management Team"/>
          <xsd:enumeration value="Manuscript"/>
          <xsd:enumeration value="Map"/>
          <xsd:enumeration value="Media/PR"/>
          <xsd:enumeration value="Meeting Minutes"/>
          <xsd:enumeration value="Miscellaneous"/>
          <xsd:enumeration value="Organizational Chart"/>
          <xsd:enumeration value="Partners"/>
          <xsd:enumeration value="Personnel"/>
          <xsd:enumeration value="Picture/Graphic"/>
          <xsd:enumeration value="Policy"/>
          <xsd:enumeration value="Presentations"/>
          <xsd:enumeration value="Procurements"/>
          <xsd:enumeration value="Proposal"/>
          <xsd:enumeration value="Publication"/>
          <xsd:enumeration value="Purchasing"/>
          <xsd:enumeration value="Reports"/>
          <xsd:enumeration value="Request"/>
          <xsd:enumeration value="Resources"/>
          <xsd:enumeration value="Spreadsheet"/>
          <xsd:enumeration value="Strategic Plan"/>
          <xsd:enumeration value="Survey"/>
          <xsd:enumeration value="Training"/>
          <xsd:enumeration value="Travel"/>
          <xsd:enumeration value="Voucher"/>
          <xsd:enumeration value="Webinar"/>
          <xsd:enumeration value="Workplan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5bb74d-76a9-4db3-8f06-d7b1836e84be" elementFormDefault="qualified">
    <xsd:import namespace="http://schemas.microsoft.com/office/2006/documentManagement/types"/>
    <xsd:import namespace="http://schemas.microsoft.com/office/infopath/2007/PartnerControls"/>
    <xsd:element name="_dlc_DocIdUrl" ma:index="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9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10" nillable="true" ma:taxonomy="true" ma:internalName="TaxKeywordTaxHTField" ma:taxonomyFieldName="TaxKeyword" ma:displayName="Enterprise Keywords" ma:fieldId="{23f27201-bee3-471e-b2e7-b64fd8b7ca38}" ma:taxonomyMulti="true" ma:sspId="6f084b53-dd90-4d9d-a808-a6d03705f831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hidden="true" ma:list="{044ea0a6-fc3d-4c01-a7ed-659693cc2224}" ma:internalName="TaxCatchAll" ma:showField="CatchAllData" ma:web="2f5bb74d-76a9-4db3-8f06-d7b1836e84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1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C70EB2-CF00-4279-BB80-2267F9124EAD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8b006a5f-eb15-4f90-8800-34f003a55935"/>
    <ds:schemaRef ds:uri="http://purl.org/dc/terms/"/>
    <ds:schemaRef ds:uri="http://schemas.openxmlformats.org/package/2006/metadata/core-properties"/>
    <ds:schemaRef ds:uri="2f5bb74d-76a9-4db3-8f06-d7b1836e84be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370A34E-4B4F-4FCB-8256-FC4371D4F2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006a5f-eb15-4f90-8800-34f003a55935"/>
    <ds:schemaRef ds:uri="2f5bb74d-76a9-4db3-8f06-d7b1836e84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6D7122D-6EAB-4760-ABB6-42D92B140F65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0547932D-3C6E-4D6B-816D-DD52DA0F5D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282</Words>
  <Application>Microsoft Office PowerPoint</Application>
  <PresentationFormat>Widescreen</PresentationFormat>
  <Paragraphs>64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IMPACT QIC  Action Period Call</vt:lpstr>
      <vt:lpstr>Welcome!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Process Maps</vt:lpstr>
      <vt:lpstr>Reflections</vt:lpstr>
      <vt:lpstr>August 18</vt:lpstr>
    </vt:vector>
  </TitlesOfParts>
  <Company>NYSDOH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Renee Wing</dc:creator>
  <cp:lastModifiedBy>Amanda Norton</cp:lastModifiedBy>
  <cp:revision>6</cp:revision>
  <dcterms:created xsi:type="dcterms:W3CDTF">2016-07-27T18:49:54Z</dcterms:created>
  <dcterms:modified xsi:type="dcterms:W3CDTF">2016-07-28T12:00:33Z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0x01010036ABCD19B49CFF45A849777EC712714600A1AB9C39E4BDB94BA90A710966C87B1C</vt:lpwstr>
  </property>
  <property fmtid="{D5CDD505-2E9C-101B-9397-08002B2CF9AE}" pid="3" name="TaxKeyword">
    <vt:lpwstr/>
  </property>
  <property fmtid="{D5CDD505-2E9C-101B-9397-08002B2CF9AE}" pid="4" name="_dlc_DocIdItemGuid">
    <vt:lpwstr>bb885c9a-cd0f-4602-8de3-66d6373fbbee</vt:lpwstr>
  </property>
</Properties>
</file>